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2"/>
  </p:notesMasterIdLst>
  <p:sldIdLst>
    <p:sldId id="256" r:id="rId2"/>
    <p:sldId id="257" r:id="rId3"/>
    <p:sldId id="266" r:id="rId4"/>
    <p:sldId id="259" r:id="rId5"/>
    <p:sldId id="272" r:id="rId6"/>
    <p:sldId id="270" r:id="rId7"/>
    <p:sldId id="271" r:id="rId8"/>
    <p:sldId id="287" r:id="rId9"/>
    <p:sldId id="273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3"/>
    <p:restoredTop sz="94655"/>
  </p:normalViewPr>
  <p:slideViewPr>
    <p:cSldViewPr snapToGrid="0" snapToObjects="1">
      <p:cViewPr varScale="1">
        <p:scale>
          <a:sx n="212" d="100"/>
          <a:sy n="212" d="100"/>
        </p:scale>
        <p:origin x="22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D8E54-ED1F-3743-8799-2C3C92B8CF35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2208-9801-3B4D-A9F5-2C758511B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22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987948"/>
            <a:ext cx="8825658" cy="3329581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1273827" y="4562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447B8-DD31-6F42-BCEF-551584C6F9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4627" y="5166991"/>
            <a:ext cx="758395" cy="12065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11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447799"/>
            <a:ext cx="7720018" cy="3286125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2366957" y="5457825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8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884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4390" y="3986802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21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234439"/>
            <a:ext cx="7720018" cy="828041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0663CEB-6BB8-7E41-8407-5D544B71E056}"/>
              </a:ext>
            </a:extLst>
          </p:cNvPr>
          <p:cNvCxnSpPr>
            <a:cxnSpLocks/>
          </p:cNvCxnSpPr>
          <p:nvPr userDrawn="1"/>
        </p:nvCxnSpPr>
        <p:spPr>
          <a:xfrm>
            <a:off x="2338383" y="2062480"/>
            <a:ext cx="8091492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38383" y="2393632"/>
            <a:ext cx="7720018" cy="23612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 userDrawn="1"/>
        </p:nvSpPr>
        <p:spPr>
          <a:xfrm>
            <a:off x="2338383" y="4968240"/>
            <a:ext cx="4672017" cy="6502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2433493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7" y="2962275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5"/>
            <a:ext cx="2927350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699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6" y="3648075"/>
            <a:ext cx="2946794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0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0" y="3648075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2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496B21-E033-6E44-B036-E6D3DA00AFF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 userDrawn="1"/>
        </p:nvSpPr>
        <p:spPr>
          <a:xfrm>
            <a:off x="721237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 userDrawn="1"/>
        </p:nvSpPr>
        <p:spPr>
          <a:xfrm>
            <a:off x="3971949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 userDrawn="1"/>
        </p:nvSpPr>
        <p:spPr>
          <a:xfrm>
            <a:off x="7212990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98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5"/>
            <a:ext cx="2940050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1"/>
            <a:ext cx="2940050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36413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1819275"/>
            <a:ext cx="2930525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217610"/>
            <a:ext cx="2934406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36413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1819275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217608"/>
            <a:ext cx="2935997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1743075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1743075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300F413-C357-744B-9527-1A8CF7E1E4B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463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1683992"/>
          </a:xfrm>
          <a:prstGeom prst="rect">
            <a:avLst/>
          </a:prstGeom>
        </p:spPr>
        <p:txBody>
          <a:bodyPr anchor="t" anchorCtr="0"/>
          <a:lstStyle>
            <a:lvl1pPr algn="ctr">
              <a:defRPr sz="9600"/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55996" y="3858535"/>
            <a:ext cx="8825658" cy="469625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349097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EFEA01-7285-9249-BED8-9DB7770FD1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1834" y="4396406"/>
            <a:ext cx="388620" cy="38862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1332" y="4386246"/>
            <a:ext cx="2827337" cy="46634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640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/>
            </a:lvl1pPr>
          </a:lstStyle>
          <a:p>
            <a:r>
              <a:rPr lang="en-US" dirty="0"/>
              <a:t>Click to edit Master section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4386855"/>
            <a:ext cx="8825658" cy="646390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4181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26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A02C03-0B96-194E-A567-AE57D09E8C39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1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6" y="16033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9B3190-DBF3-9F4F-9244-67DA2BFBCB7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334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8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6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19" y="1591728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19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61ABD8-3104-0740-8AB7-F745EDCA0311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60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51C05E-D358-394B-8977-4E38D2140BA6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385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9BF598-0178-2647-A3F2-D5C232A1A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5" y="4057650"/>
            <a:ext cx="7534275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5" y="1976718"/>
            <a:ext cx="7534275" cy="1842807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BB4CDF-A732-7F43-8C3F-7B3CFAA8CB9F}"/>
              </a:ext>
            </a:extLst>
          </p:cNvPr>
          <p:cNvSpPr/>
          <p:nvPr userDrawn="1"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DCB38-1B80-6249-BC19-C7DA9CA7E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5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5" y="1209675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5" y="2891155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 userDrawn="1"/>
        </p:nvCxnSpPr>
        <p:spPr>
          <a:xfrm>
            <a:off x="4438650" y="1087501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1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0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6" y="4876787"/>
            <a:ext cx="9570194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4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5" y="5443525"/>
            <a:ext cx="9570193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 userDrawn="1"/>
        </p:nvCxnSpPr>
        <p:spPr>
          <a:xfrm>
            <a:off x="793005" y="4816208"/>
            <a:ext cx="957019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31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877348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5A94B75-A317-CF4D-8EEB-153E7F2A3264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673282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CDFD8E-6C82-8E46-86AB-E16F19DFEDD7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90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56" r:id="rId2"/>
    <p:sldLayoutId id="2147483740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8" r:id="rId9"/>
    <p:sldLayoutId id="2147483750" r:id="rId10"/>
    <p:sldLayoutId id="2147483757" r:id="rId11"/>
    <p:sldLayoutId id="2147483752" r:id="rId12"/>
    <p:sldLayoutId id="2147483753" r:id="rId13"/>
    <p:sldLayoutId id="214748375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51DB-80AD-8347-8832-D75F252F7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Bias-Variance Tradeoff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53684-1C65-C549-AC60-A26825F051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METIS</a:t>
            </a:r>
          </a:p>
        </p:txBody>
      </p:sp>
    </p:spTree>
    <p:extLst>
      <p:ext uri="{BB962C8B-B14F-4D97-AF65-F5344CB8AC3E}">
        <p14:creationId xmlns:p14="http://schemas.microsoft.com/office/powerpoint/2010/main" val="368126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</p:spPr>
        <p:txBody>
          <a:bodyPr/>
          <a:lstStyle/>
          <a:p>
            <a:r>
              <a:rPr lang="en-US" dirty="0"/>
              <a:t>Image 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10114308" cy="4195481"/>
          </a:xfrm>
        </p:spPr>
        <p:txBody>
          <a:bodyPr>
            <a:normAutofit/>
          </a:bodyPr>
          <a:lstStyle/>
          <a:p>
            <a:r>
              <a:rPr lang="en-US" sz="2800" dirty="0"/>
              <a:t>Slides 6-7: Scott </a:t>
            </a:r>
            <a:r>
              <a:rPr lang="en-US" sz="2800" dirty="0" err="1"/>
              <a:t>Fortmann</a:t>
            </a:r>
            <a:r>
              <a:rPr lang="en-US" sz="2800" dirty="0"/>
              <a:t>-Roe</a:t>
            </a:r>
          </a:p>
          <a:p>
            <a:r>
              <a:rPr lang="en-US" sz="2800" dirty="0"/>
              <a:t>Slide 8: Justin </a:t>
            </a:r>
            <a:r>
              <a:rPr lang="en-US" sz="2800" dirty="0" err="1"/>
              <a:t>Domke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42540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</p:spPr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>
            <a:normAutofit/>
          </a:bodyPr>
          <a:lstStyle/>
          <a:p>
            <a:r>
              <a:rPr lang="en-US" sz="2800" dirty="0"/>
              <a:t>Understand and correctly describe the bias-variance tradeoff, and its relationship with over/underfitting</a:t>
            </a:r>
          </a:p>
          <a:p>
            <a:r>
              <a:rPr lang="en-US" sz="2800" dirty="0"/>
              <a:t>Precisely identify and differentiate the 3 sources of predictive model error</a:t>
            </a:r>
          </a:p>
          <a:p>
            <a:r>
              <a:rPr lang="en-US" sz="2800" dirty="0"/>
              <a:t>Accurately describe model adjustments that impact complexity such as varying polynomial feature degrees</a:t>
            </a:r>
          </a:p>
        </p:txBody>
      </p:sp>
    </p:spTree>
    <p:extLst>
      <p:ext uri="{BB962C8B-B14F-4D97-AF65-F5344CB8AC3E}">
        <p14:creationId xmlns:p14="http://schemas.microsoft.com/office/powerpoint/2010/main" val="343565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Sources of Model Error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CECA84-B21E-C647-A900-29DD0A7F43F9}"/>
              </a:ext>
            </a:extLst>
          </p:cNvPr>
          <p:cNvSpPr/>
          <p:nvPr/>
        </p:nvSpPr>
        <p:spPr>
          <a:xfrm>
            <a:off x="783771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Being wrong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81080B-02E5-E446-BE5D-B3CC422E49AA}"/>
              </a:ext>
            </a:extLst>
          </p:cNvPr>
          <p:cNvSpPr txBox="1">
            <a:spLocks/>
          </p:cNvSpPr>
          <p:nvPr/>
        </p:nvSpPr>
        <p:spPr>
          <a:xfrm>
            <a:off x="625987" y="4889046"/>
            <a:ext cx="2946866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3"/>
                </a:solidFill>
              </a:rPr>
              <a:t>Bias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5360EB-C72E-2D47-A434-198A068DF2FF}"/>
              </a:ext>
            </a:extLst>
          </p:cNvPr>
          <p:cNvSpPr txBox="1">
            <a:spLocks/>
          </p:cNvSpPr>
          <p:nvPr/>
        </p:nvSpPr>
        <p:spPr>
          <a:xfrm>
            <a:off x="3876699" y="4889046"/>
            <a:ext cx="2936241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1"/>
                </a:solidFill>
              </a:rPr>
              <a:t>Variance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D1FCF70-C27A-6644-977B-062D05D8400D}"/>
              </a:ext>
            </a:extLst>
          </p:cNvPr>
          <p:cNvSpPr txBox="1">
            <a:spLocks/>
          </p:cNvSpPr>
          <p:nvPr/>
        </p:nvSpPr>
        <p:spPr>
          <a:xfrm>
            <a:off x="7117740" y="4889046"/>
            <a:ext cx="2932113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Irreducible Error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6F62F2-5062-704F-8DEA-2D35791B2849}"/>
              </a:ext>
            </a:extLst>
          </p:cNvPr>
          <p:cNvSpPr/>
          <p:nvPr/>
        </p:nvSpPr>
        <p:spPr>
          <a:xfrm>
            <a:off x="4026478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Being unstable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8E7BAA-18CB-BB47-A7CF-8AB2F8D38B34}"/>
              </a:ext>
            </a:extLst>
          </p:cNvPr>
          <p:cNvSpPr/>
          <p:nvPr/>
        </p:nvSpPr>
        <p:spPr>
          <a:xfrm>
            <a:off x="7265455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Unavoidable randomness</a:t>
            </a:r>
          </a:p>
        </p:txBody>
      </p:sp>
    </p:spTree>
    <p:extLst>
      <p:ext uri="{BB962C8B-B14F-4D97-AF65-F5344CB8AC3E}">
        <p14:creationId xmlns:p14="http://schemas.microsoft.com/office/powerpoint/2010/main" val="346830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5D8858-EF09-D743-B234-0DF605723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Bias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CD058-7D5D-0641-893F-8FE4CF8457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Variance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F4AD99-E34E-204C-9C58-C02781E461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Irreducible Error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8FD4B4-3B40-2C42-87D3-A7A5F3C7626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3880827" y="3648075"/>
            <a:ext cx="2932113" cy="260444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Tendency of predictions to fluctuate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Worsened by model’s sensitivity to small changes in training data, often due to overly complex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Overfit to noise patterns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E8DB1CE-4DBB-7C49-9A93-1B51162FC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Sources of Model Error in Detail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2376814-B587-1C47-8BC2-21DC31613B17}"/>
              </a:ext>
            </a:extLst>
          </p:cNvPr>
          <p:cNvSpPr txBox="1">
            <a:spLocks/>
          </p:cNvSpPr>
          <p:nvPr/>
        </p:nvSpPr>
        <p:spPr>
          <a:xfrm>
            <a:off x="7270140" y="3648075"/>
            <a:ext cx="2932113" cy="2381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Intrinsic uncertainty/randomness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Present in even the best possible model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8595C3C7-48C4-2F4F-8F0E-8F35252D1514}"/>
              </a:ext>
            </a:extLst>
          </p:cNvPr>
          <p:cNvSpPr txBox="1">
            <a:spLocks/>
          </p:cNvSpPr>
          <p:nvPr/>
        </p:nvSpPr>
        <p:spPr>
          <a:xfrm>
            <a:off x="491514" y="3648075"/>
            <a:ext cx="2932113" cy="26044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Tendency of predictions to miss true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Worsened by missing information and simplifying assumptions about feature-target relationships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Miss real patterns (underfit)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96B53F-9CAF-1348-8145-C47444446062}"/>
              </a:ext>
            </a:extLst>
          </p:cNvPr>
          <p:cNvSpPr txBox="1"/>
          <p:nvPr/>
        </p:nvSpPr>
        <p:spPr>
          <a:xfrm>
            <a:off x="7270140" y="5539471"/>
            <a:ext cx="3731740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Tendency </a:t>
            </a:r>
            <a:r>
              <a:rPr lang="en-US" dirty="0">
                <a:solidFill>
                  <a:schemeClr val="bg1"/>
                </a:solidFill>
              </a:rPr>
              <a:t>= expectation of out-of-sample behavior over many training set samples </a:t>
            </a:r>
          </a:p>
        </p:txBody>
      </p:sp>
    </p:spTree>
    <p:extLst>
      <p:ext uri="{BB962C8B-B14F-4D97-AF65-F5344CB8AC3E}">
        <p14:creationId xmlns:p14="http://schemas.microsoft.com/office/powerpoint/2010/main" val="4238783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&amp; Variance Intuition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567792" y="1678374"/>
            <a:ext cx="3913983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Bias &amp; variance – at an intuitive level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90A73B-8861-F044-8744-3545A5FB5F74}"/>
              </a:ext>
            </a:extLst>
          </p:cNvPr>
          <p:cNvSpPr txBox="1">
            <a:spLocks/>
          </p:cNvSpPr>
          <p:nvPr/>
        </p:nvSpPr>
        <p:spPr>
          <a:xfrm>
            <a:off x="6862367" y="2280763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Note: </a:t>
            </a:r>
            <a:r>
              <a:rPr lang="en-US" sz="2400" dirty="0"/>
              <a:t>this visual is for intuition building and shouldn’t be interpreted literally!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Roughly, bias is tendency to miss, while variance is tendency to be inconsistent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Ideally we get the top left outcome: highly consistent predictions that are close to perfect on average</a:t>
            </a:r>
            <a:endParaRPr lang="en-US" sz="1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447EB6-9264-744B-ABCE-71DFFE9EC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23" y="2280763"/>
            <a:ext cx="5202519" cy="44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80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Tradeoff, Visualized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BDAA7B-C181-0C4F-8923-C5020AF8D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6" y="2346325"/>
            <a:ext cx="6271696" cy="3929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658914" y="1678374"/>
            <a:ext cx="3731740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Visualizing the complexity tradeoff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90A73B-8861-F044-8744-3545A5FB5F74}"/>
              </a:ext>
            </a:extLst>
          </p:cNvPr>
          <p:cNvSpPr txBox="1">
            <a:spLocks/>
          </p:cNvSpPr>
          <p:nvPr/>
        </p:nvSpPr>
        <p:spPr>
          <a:xfrm>
            <a:off x="7134216" y="2369580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Usually we analogize the bias-variance tradeoff to a </a:t>
            </a:r>
            <a:r>
              <a:rPr lang="en-US" sz="1800" i="1" dirty="0"/>
              <a:t>complexity tradeoff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Model adjustments that decrease bias often increase variance, and vice versa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Finding an optimally predictive model is essentially an exercise in finding the right balance of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search for a model that is elaborate enough to describe the feature-target relationship (not underfit), but not so elaborate that it fits to spurious patterns in the training data (not overfit)</a:t>
            </a:r>
          </a:p>
        </p:txBody>
      </p:sp>
    </p:spTree>
    <p:extLst>
      <p:ext uri="{BB962C8B-B14F-4D97-AF65-F5344CB8AC3E}">
        <p14:creationId xmlns:p14="http://schemas.microsoft.com/office/powerpoint/2010/main" val="4190771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Tradeoff: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352731" y="1749340"/>
            <a:ext cx="4284686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Complexity tradeoff: polynomial regression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2694FF-3BFB-0D44-80ED-DEB09F92E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75" y="2346325"/>
            <a:ext cx="5712598" cy="4192991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1C0BE04-E068-6940-9859-D795EEFA1970}"/>
              </a:ext>
            </a:extLst>
          </p:cNvPr>
          <p:cNvSpPr txBox="1">
            <a:spLocks/>
          </p:cNvSpPr>
          <p:nvPr/>
        </p:nvSpPr>
        <p:spPr>
          <a:xfrm>
            <a:off x="7134216" y="2369580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higher the degree of a polynomial regression, the more complex the model (lower bias, higher variance)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At degrees 0 and 1, we can see </a:t>
            </a:r>
            <a:r>
              <a:rPr lang="en-US" sz="1800" i="1" dirty="0"/>
              <a:t>visual signs of bias</a:t>
            </a:r>
            <a:r>
              <a:rPr lang="en-US" sz="1800" dirty="0"/>
              <a:t>: the predictions are too rigid to capture the curve pattern in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At degree 9, we can see </a:t>
            </a:r>
            <a:r>
              <a:rPr lang="en-US" sz="1800" i="1" dirty="0"/>
              <a:t>visual signs of variance</a:t>
            </a:r>
            <a:r>
              <a:rPr lang="en-US" sz="1800" dirty="0"/>
              <a:t>: the predictions fluctuate wildly because of the model’s 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Degree 3 is </a:t>
            </a:r>
            <a:r>
              <a:rPr lang="en-US" sz="1800" i="1" dirty="0"/>
              <a:t>just right</a:t>
            </a:r>
            <a:r>
              <a:rPr lang="en-US" sz="1800" dirty="0"/>
              <a:t>: the model has sufficient complexity to describe the data without overfitting to noise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2002081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</p:spPr>
        <p:txBody>
          <a:bodyPr/>
          <a:lstStyle/>
          <a:p>
            <a:r>
              <a:rPr lang="en-US" dirty="0"/>
              <a:t>Lesson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Optimizing predictive models is all about finding the right </a:t>
            </a:r>
            <a:r>
              <a:rPr lang="en-US" sz="2800" dirty="0">
                <a:solidFill>
                  <a:schemeClr val="accent3"/>
                </a:solidFill>
              </a:rPr>
              <a:t>bias/variance</a:t>
            </a:r>
            <a:r>
              <a:rPr lang="en-US" sz="2800" dirty="0"/>
              <a:t> i.e. </a:t>
            </a:r>
            <a:r>
              <a:rPr lang="en-US" sz="2800" dirty="0">
                <a:solidFill>
                  <a:schemeClr val="accent3"/>
                </a:solidFill>
              </a:rPr>
              <a:t>complexity</a:t>
            </a:r>
            <a:r>
              <a:rPr lang="en-US" sz="2800" dirty="0"/>
              <a:t> tradeoff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models that are sufficiently complex to capture patterns in data, but not so complex that they overfit to noise</a:t>
            </a:r>
          </a:p>
        </p:txBody>
      </p:sp>
    </p:spTree>
    <p:extLst>
      <p:ext uri="{BB962C8B-B14F-4D97-AF65-F5344CB8AC3E}">
        <p14:creationId xmlns:p14="http://schemas.microsoft.com/office/powerpoint/2010/main" val="712461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FA2B-398D-214C-A5B3-D4626C36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951865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{FAECCCCE-565F-DD4F-9AAB-21F7D77F9160}tf10001062</Template>
  <TotalTime>1749</TotalTime>
  <Words>437</Words>
  <Application>Microsoft Macintosh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Franklin Gothic Book</vt:lpstr>
      <vt:lpstr>Franklin Gothic Medium</vt:lpstr>
      <vt:lpstr>Wingdings 3</vt:lpstr>
      <vt:lpstr>Ion</vt:lpstr>
      <vt:lpstr>The Bias-Variance Tradeoff</vt:lpstr>
      <vt:lpstr>Learning Goals</vt:lpstr>
      <vt:lpstr>3 Sources of Model Error</vt:lpstr>
      <vt:lpstr>3 Sources of Model Error in Detail</vt:lpstr>
      <vt:lpstr>Bias &amp; Variance Intuition</vt:lpstr>
      <vt:lpstr>Bias-Variance Tradeoff, Visualized</vt:lpstr>
      <vt:lpstr>Bias-Variance Tradeoff: Example</vt:lpstr>
      <vt:lpstr>Lesson Recap</vt:lpstr>
      <vt:lpstr>Thank You!</vt:lpstr>
      <vt:lpstr>Image Citations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Bun</dc:creator>
  <cp:lastModifiedBy>Joseph Eddy</cp:lastModifiedBy>
  <cp:revision>59</cp:revision>
  <dcterms:created xsi:type="dcterms:W3CDTF">2018-10-09T22:13:54Z</dcterms:created>
  <dcterms:modified xsi:type="dcterms:W3CDTF">2021-01-21T15:58:58Z</dcterms:modified>
</cp:coreProperties>
</file>

<file path=docProps/thumbnail.jpeg>
</file>